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85" r:id="rId3"/>
    <p:sldId id="405" r:id="rId4"/>
    <p:sldId id="406" r:id="rId5"/>
    <p:sldId id="408" r:id="rId6"/>
    <p:sldId id="407" r:id="rId7"/>
    <p:sldId id="409" r:id="rId8"/>
    <p:sldId id="410" r:id="rId9"/>
    <p:sldId id="422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419" r:id="rId18"/>
    <p:sldId id="421" r:id="rId19"/>
    <p:sldId id="332" r:id="rId20"/>
    <p:sldId id="333" r:id="rId21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4CE0BA0D-AE35-F34B-9B18-438F8621E5F6}">
          <p14:sldIdLst>
            <p14:sldId id="256"/>
          </p14:sldIdLst>
        </p14:section>
        <p14:section name="DL for X-ray" id="{B67A41C2-64A9-F84B-9F2B-07290EE2F813}">
          <p14:sldIdLst>
            <p14:sldId id="385"/>
          </p14:sldIdLst>
        </p14:section>
        <p14:section name="Hinge Loss" id="{2073C21D-F7B6-7A4D-8166-87EFCA17F42B}">
          <p14:sldIdLst>
            <p14:sldId id="405"/>
            <p14:sldId id="406"/>
          </p14:sldIdLst>
        </p14:section>
        <p14:section name="Support Vector Machines" id="{CC40F21E-8CB3-D14F-AA3C-73BCB0653A96}">
          <p14:sldIdLst>
            <p14:sldId id="408"/>
            <p14:sldId id="407"/>
            <p14:sldId id="409"/>
            <p14:sldId id="410"/>
            <p14:sldId id="422"/>
            <p14:sldId id="412"/>
          </p14:sldIdLst>
        </p14:section>
        <p14:section name="Loss of Users" id="{5036BE54-1307-0C4D-BAC0-09B4D64BAD51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1"/>
          </p14:sldIdLst>
        </p14:section>
        <p14:section name="Outlook" id="{6A86354A-23B2-664C-A9ED-2E727A43B3E0}">
          <p14:sldIdLst>
            <p14:sldId id="332"/>
            <p14:sldId id="3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47"/>
    <p:restoredTop sz="93074"/>
  </p:normalViewPr>
  <p:slideViewPr>
    <p:cSldViewPr snapToGrid="0" snapToObjects="1">
      <p:cViewPr varScale="1">
        <p:scale>
          <a:sx n="120" d="100"/>
          <a:sy n="120" d="100"/>
        </p:scale>
        <p:origin x="12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354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e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Rechteck"/>
          <p:cNvSpPr/>
          <p:nvPr/>
        </p:nvSpPr>
        <p:spPr>
          <a:xfrm>
            <a:off x="307180" y="1324800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581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22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1986531"/>
            <a:ext cx="8568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Rechteck"/>
          <p:cNvSpPr/>
          <p:nvPr/>
        </p:nvSpPr>
        <p:spPr>
          <a:xfrm>
            <a:off x="307181" y="2648800"/>
            <a:ext cx="8836819" cy="3896464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" name="FAU-Siegel" descr="FAU-Siege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1246" y="4154487"/>
            <a:ext cx="2352754" cy="239077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ie"/>
          <p:cNvSpPr/>
          <p:nvPr/>
        </p:nvSpPr>
        <p:spPr>
          <a:xfrm flipH="1" flipV="1">
            <a:off x="627119" y="863639"/>
            <a:ext cx="8136001" cy="1"/>
          </a:xfrm>
          <a:prstGeom prst="line">
            <a:avLst/>
          </a:prstGeom>
          <a:ln w="9360">
            <a:solidFill>
              <a:srgbClr val="003366"/>
            </a:solidFill>
            <a:miter/>
          </a:ln>
        </p:spPr>
        <p:txBody>
          <a:bodyPr lIns="45719" rIns="45719"/>
          <a:lstStyle/>
          <a:p>
            <a:pPr>
              <a:defRPr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47" name="image1.pdf" descr="image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2998" y="184743"/>
            <a:ext cx="1770120" cy="494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2.jpeg" descr="image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5599" y="184319"/>
            <a:ext cx="496801" cy="496802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16. Okt. 2017  |  Towards Learning of Inverse Problems   |   Lehrstuhl für Mustererkennung (Informatik 5)"/>
          <p:cNvSpPr txBox="1"/>
          <p:nvPr/>
        </p:nvSpPr>
        <p:spPr>
          <a:xfrm>
            <a:off x="731519" y="6513479"/>
            <a:ext cx="7132319" cy="2291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1000">
                <a:solidFill>
                  <a:srgbClr val="969696"/>
                </a:solidFill>
              </a:defRPr>
            </a:lvl1pPr>
          </a:lstStyle>
          <a:p>
            <a:r>
              <a:t>16. Okt. 2017  |  Towards Learning of Inverse Problems   |   Lehrstuhl für Mustererkennung (Informatik 5)   </a:t>
            </a:r>
          </a:p>
        </p:txBody>
      </p:sp>
      <p:sp>
        <p:nvSpPr>
          <p:cNvPr id="150" name="Titeltext"/>
          <p:cNvSpPr txBox="1">
            <a:spLocks noGrp="1"/>
          </p:cNvSpPr>
          <p:nvPr>
            <p:ph type="title"/>
          </p:nvPr>
        </p:nvSpPr>
        <p:spPr>
          <a:xfrm>
            <a:off x="627118" y="1252079"/>
            <a:ext cx="8136002" cy="36612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2400">
                <a:solidFill>
                  <a:srgbClr val="003366"/>
                </a:solidFill>
              </a:defRPr>
            </a:lvl1pPr>
          </a:lstStyle>
          <a:p>
            <a:r>
              <a:t>Titeltext</a:t>
            </a:r>
          </a:p>
        </p:txBody>
      </p:sp>
      <p:sp>
        <p:nvSpPr>
          <p:cNvPr id="151" name="Textebene 1…"/>
          <p:cNvSpPr txBox="1">
            <a:spLocks noGrp="1"/>
          </p:cNvSpPr>
          <p:nvPr>
            <p:ph type="body" idx="1"/>
          </p:nvPr>
        </p:nvSpPr>
        <p:spPr>
          <a:xfrm>
            <a:off x="627118" y="1972799"/>
            <a:ext cx="8136002" cy="3977640"/>
          </a:xfrm>
          <a:prstGeom prst="rect">
            <a:avLst/>
          </a:prstGeom>
        </p:spPr>
        <p:txBody>
          <a:bodyPr/>
          <a:lstStyle>
            <a:lvl1pPr marL="119062" indent="-119062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1pPr>
            <a:lvl2pPr marL="781280" indent="-3067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80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2pPr>
            <a:lvl3pPr marL="1255678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3pPr>
            <a:lvl4pPr marL="1496878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4pPr>
            <a:lvl5pPr marL="1709639" indent="-269999">
              <a:lnSpc>
                <a:spcPts val="2300"/>
              </a:lnSpc>
              <a:spcBef>
                <a:spcPts val="400"/>
              </a:spcBef>
              <a:buClr>
                <a:srgbClr val="003366"/>
              </a:buClr>
              <a:buSzPct val="64000"/>
              <a:buFont typeface="Lucida Grande"/>
              <a:buChar char="●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</a:tabLst>
              <a:defRPr sz="2000" b="0">
                <a:solidFill>
                  <a:srgbClr val="000000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5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311678" y="6519586"/>
            <a:ext cx="233301" cy="227906"/>
          </a:xfrm>
          <a:prstGeom prst="rect">
            <a:avLst/>
          </a:prstGeom>
        </p:spPr>
        <p:txBody>
          <a:bodyPr lIns="46799" tIns="46799" rIns="46799" bIns="46799" anchor="ctr"/>
          <a:lstStyle>
            <a:lvl1pPr algn="l">
              <a:defRPr sz="1000">
                <a:solidFill>
                  <a:srgbClr val="96969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Rechteck"/>
          <p:cNvSpPr/>
          <p:nvPr/>
        </p:nvSpPr>
        <p:spPr>
          <a:xfrm>
            <a:off x="307180" y="1326628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581002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37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1986531"/>
            <a:ext cx="8568001" cy="6001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8" name="Rechteck"/>
          <p:cNvSpPr/>
          <p:nvPr/>
        </p:nvSpPr>
        <p:spPr>
          <a:xfrm>
            <a:off x="307181" y="2648800"/>
            <a:ext cx="8836819" cy="3896464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1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39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40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4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50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1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" name="Rechteck"/>
          <p:cNvSpPr/>
          <p:nvPr/>
        </p:nvSpPr>
        <p:spPr>
          <a:xfrm>
            <a:off x="307180" y="1326628"/>
            <a:ext cx="8836819" cy="128798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" name="Titeltext"/>
          <p:cNvSpPr txBox="1">
            <a:spLocks noGrp="1"/>
          </p:cNvSpPr>
          <p:nvPr>
            <p:ph type="title"/>
          </p:nvPr>
        </p:nvSpPr>
        <p:spPr>
          <a:xfrm>
            <a:off x="381600" y="1397000"/>
            <a:ext cx="8568001" cy="52800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54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5999" y="1986531"/>
            <a:ext cx="8568001" cy="5919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5" name="Bild"/>
          <p:cNvSpPr>
            <a:spLocks noGrp="1"/>
          </p:cNvSpPr>
          <p:nvPr>
            <p:ph type="pic" idx="13"/>
          </p:nvPr>
        </p:nvSpPr>
        <p:spPr>
          <a:xfrm>
            <a:off x="314325" y="2655093"/>
            <a:ext cx="8829675" cy="38901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6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" name="Rechteck"/>
          <p:cNvSpPr/>
          <p:nvPr/>
        </p:nvSpPr>
        <p:spPr>
          <a:xfrm>
            <a:off x="305998" y="3981450"/>
            <a:ext cx="8838002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69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70" name="FAU-Siegel" descr="FAU-Siegel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66974" y="4637902"/>
            <a:ext cx="1877027" cy="1907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" name="image2.jpeg" descr="image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06119" y="254169"/>
            <a:ext cx="593220" cy="59322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" name="Rechteck"/>
          <p:cNvSpPr/>
          <p:nvPr/>
        </p:nvSpPr>
        <p:spPr>
          <a:xfrm>
            <a:off x="309562" y="3981450"/>
            <a:ext cx="8834439" cy="2563812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85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grpSp>
        <p:nvGrpSpPr>
          <p:cNvPr id="88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86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87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89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ößerer Titelraum und Bild(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8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9" name="Rechteck"/>
          <p:cNvSpPr/>
          <p:nvPr/>
        </p:nvSpPr>
        <p:spPr>
          <a:xfrm>
            <a:off x="304799" y="1326627"/>
            <a:ext cx="8839201" cy="2609580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1173204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01" name="Textebene 1…"/>
          <p:cNvSpPr txBox="1">
            <a:spLocks noGrp="1"/>
          </p:cNvSpPr>
          <p:nvPr>
            <p:ph type="body" sz="quarter" idx="1"/>
          </p:nvPr>
        </p:nvSpPr>
        <p:spPr>
          <a:xfrm>
            <a:off x="396000" y="2670270"/>
            <a:ext cx="8568001" cy="11273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2" name="Bild"/>
          <p:cNvSpPr>
            <a:spLocks noGrp="1"/>
          </p:cNvSpPr>
          <p:nvPr>
            <p:ph type="pic" sz="half" idx="13"/>
          </p:nvPr>
        </p:nvSpPr>
        <p:spPr>
          <a:xfrm>
            <a:off x="305999" y="3978275"/>
            <a:ext cx="8838002" cy="2566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master großer Titelra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309" y="253834"/>
            <a:ext cx="2270338" cy="593890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Rechteck"/>
          <p:cNvSpPr/>
          <p:nvPr/>
        </p:nvSpPr>
        <p:spPr>
          <a:xfrm>
            <a:off x="-1" y="1325003"/>
            <a:ext cx="252002" cy="1289611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" name="Rechteck"/>
          <p:cNvSpPr/>
          <p:nvPr/>
        </p:nvSpPr>
        <p:spPr>
          <a:xfrm>
            <a:off x="-1" y="2650330"/>
            <a:ext cx="252002" cy="1288801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Rechteck"/>
          <p:cNvSpPr/>
          <p:nvPr/>
        </p:nvSpPr>
        <p:spPr>
          <a:xfrm>
            <a:off x="304799" y="1326626"/>
            <a:ext cx="8839201" cy="5218636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Titeltext"/>
          <p:cNvSpPr txBox="1">
            <a:spLocks noGrp="1"/>
          </p:cNvSpPr>
          <p:nvPr>
            <p:ph type="title"/>
          </p:nvPr>
        </p:nvSpPr>
        <p:spPr>
          <a:xfrm>
            <a:off x="396000" y="1397002"/>
            <a:ext cx="8568001" cy="233474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defRPr sz="2800"/>
            </a:lvl1pPr>
          </a:lstStyle>
          <a:p>
            <a:r>
              <a:t>Titeltext</a:t>
            </a:r>
          </a:p>
        </p:txBody>
      </p:sp>
      <p:sp>
        <p:nvSpPr>
          <p:cNvPr id="115" name="Textebene 1…"/>
          <p:cNvSpPr txBox="1">
            <a:spLocks noGrp="1"/>
          </p:cNvSpPr>
          <p:nvPr>
            <p:ph type="body" sz="half" idx="1"/>
          </p:nvPr>
        </p:nvSpPr>
        <p:spPr>
          <a:xfrm>
            <a:off x="396000" y="3815329"/>
            <a:ext cx="8568001" cy="259370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1pPr>
            <a:lvl2pPr indent="4572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2pPr>
            <a:lvl3pPr indent="914400"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3pPr>
            <a:lvl4pPr>
              <a:lnSpc>
                <a:spcPts val="3200"/>
              </a:lnSpc>
              <a:spcBef>
                <a:spcPts val="400"/>
              </a:spcBef>
              <a:defRPr sz="2000" b="0">
                <a:solidFill>
                  <a:srgbClr val="FFFFFF"/>
                </a:solidFill>
              </a:defRPr>
            </a:lvl4pPr>
            <a:lvl5pPr marL="0" indent="1828800">
              <a:lnSpc>
                <a:spcPts val="3200"/>
              </a:lnSpc>
              <a:spcBef>
                <a:spcPts val="400"/>
              </a:spcBef>
              <a:buSzTx/>
              <a:buNone/>
              <a:defRPr sz="2000" b="0">
                <a:solidFill>
                  <a:srgbClr val="FFFFFF"/>
                </a:solidFill>
              </a:defRP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6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</p:spPr>
        <p:txBody>
          <a:bodyPr lIns="45719" tIns="45719" rIns="45719" bIns="45719" anchor="ctr"/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ebene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4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haltsseite mit eigen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FAU_Logo_Tech_englisch_DinA4_RGB.emf" descr="FAU_Logo_Tech_englisch_DinA4_RGB.em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8807" y="123207"/>
            <a:ext cx="1483179" cy="387980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Rechteck"/>
          <p:cNvSpPr/>
          <p:nvPr/>
        </p:nvSpPr>
        <p:spPr>
          <a:xfrm>
            <a:off x="1" y="1985667"/>
            <a:ext cx="261936" cy="643234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3" name="Rechteck"/>
          <p:cNvSpPr/>
          <p:nvPr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Linie"/>
          <p:cNvSpPr/>
          <p:nvPr/>
        </p:nvSpPr>
        <p:spPr>
          <a:xfrm>
            <a:off x="295265" y="657389"/>
            <a:ext cx="8846522" cy="592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468" y="21600"/>
                </a:lnTo>
              </a:path>
            </a:pathLst>
          </a:custGeom>
          <a:ln>
            <a:solidFill>
              <a:srgbClr val="003865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135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‹Nr.›</a:t>
            </a:fld>
            <a:endParaRPr/>
          </a:p>
        </p:txBody>
      </p:sp>
      <p:grpSp>
        <p:nvGrpSpPr>
          <p:cNvPr id="138" name="Gruppieren"/>
          <p:cNvGrpSpPr/>
          <p:nvPr/>
        </p:nvGrpSpPr>
        <p:grpSpPr>
          <a:xfrm>
            <a:off x="7270892" y="5682815"/>
            <a:ext cx="1426483" cy="473076"/>
            <a:chOff x="0" y="0"/>
            <a:chExt cx="1426482" cy="473075"/>
          </a:xfrm>
        </p:grpSpPr>
        <p:sp>
          <p:nvSpPr>
            <p:cNvPr id="136" name="Rechteck"/>
            <p:cNvSpPr/>
            <p:nvPr/>
          </p:nvSpPr>
          <p:spPr>
            <a:xfrm>
              <a:off x="-1" y="0"/>
              <a:ext cx="1426484" cy="473075"/>
            </a:xfrm>
            <a:prstGeom prst="rect">
              <a:avLst/>
            </a:prstGeom>
            <a:solidFill>
              <a:srgbClr val="76859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285750" indent="-285750" algn="ctr"/>
              <a:endParaRPr/>
            </a:p>
          </p:txBody>
        </p:sp>
        <p:sp>
          <p:nvSpPr>
            <p:cNvPr id="137" name="Logo"/>
            <p:cNvSpPr txBox="1"/>
            <p:nvPr/>
          </p:nvSpPr>
          <p:spPr>
            <a:xfrm>
              <a:off x="-1" y="0"/>
              <a:ext cx="1426484" cy="3752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285750" lvl="1" indent="-571500" algn="ctr">
                <a:defRPr sz="2000">
                  <a:solidFill>
                    <a:srgbClr val="FFFFFF"/>
                  </a:solidFill>
                </a:defRPr>
              </a:pPr>
              <a:r>
                <a:t>Logo</a:t>
              </a:r>
            </a:p>
          </p:txBody>
        </p:sp>
      </p:grpSp>
      <p:sp>
        <p:nvSpPr>
          <p:cNvPr id="139" name="Textebene 1…"/>
          <p:cNvSpPr txBox="1">
            <a:spLocks noGrp="1"/>
          </p:cNvSpPr>
          <p:nvPr>
            <p:ph type="body" idx="1"/>
          </p:nvPr>
        </p:nvSpPr>
        <p:spPr>
          <a:xfrm>
            <a:off x="561599" y="849599"/>
            <a:ext cx="8341201" cy="5572802"/>
          </a:xfrm>
          <a:prstGeom prst="rect">
            <a:avLst/>
          </a:prstGeom>
        </p:spPr>
        <p:txBody>
          <a:bodyPr/>
          <a:lstStyle>
            <a:lvl5pPr marL="0" indent="1828800">
              <a:buSzTx/>
              <a:buNone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U_Logo_Tech_englisch_DinA4_RGB.emf" descr="FAU_Logo_Tech_englisch_DinA4_RGB.emf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328807" y="123207"/>
            <a:ext cx="1483179" cy="38798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hteck"/>
          <p:cNvSpPr/>
          <p:nvPr/>
        </p:nvSpPr>
        <p:spPr>
          <a:xfrm>
            <a:off x="1" y="1985667"/>
            <a:ext cx="261936" cy="643234"/>
          </a:xfrm>
          <a:prstGeom prst="rect">
            <a:avLst/>
          </a:prstGeom>
          <a:solidFill>
            <a:srgbClr val="00386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Rechteck"/>
          <p:cNvSpPr/>
          <p:nvPr/>
        </p:nvSpPr>
        <p:spPr>
          <a:xfrm>
            <a:off x="1" y="1316535"/>
            <a:ext cx="264318" cy="643233"/>
          </a:xfrm>
          <a:prstGeom prst="rect">
            <a:avLst/>
          </a:prstGeom>
          <a:solidFill>
            <a:srgbClr val="98A4AE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Linie"/>
          <p:cNvSpPr/>
          <p:nvPr/>
        </p:nvSpPr>
        <p:spPr>
          <a:xfrm>
            <a:off x="295265" y="657389"/>
            <a:ext cx="8846522" cy="59243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0468" y="21600"/>
                </a:lnTo>
              </a:path>
            </a:pathLst>
          </a:custGeom>
          <a:ln>
            <a:solidFill>
              <a:srgbClr val="003865"/>
            </a:solidFill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6" name="Textebene 1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dirty="0" err="1"/>
              <a:t>Textebene</a:t>
            </a:r>
            <a:r>
              <a:rPr dirty="0"/>
              <a:t> 1</a:t>
            </a:r>
          </a:p>
          <a:p>
            <a:pPr lvl="1"/>
            <a:r>
              <a:rPr dirty="0" err="1"/>
              <a:t>Textebene</a:t>
            </a:r>
            <a:r>
              <a:rPr dirty="0"/>
              <a:t> 2</a:t>
            </a:r>
          </a:p>
          <a:p>
            <a:pPr lvl="2"/>
            <a:r>
              <a:rPr dirty="0" err="1"/>
              <a:t>Textebene</a:t>
            </a:r>
            <a:r>
              <a:rPr dirty="0"/>
              <a:t> 3</a:t>
            </a:r>
          </a:p>
          <a:p>
            <a:pPr lvl="3"/>
            <a:r>
              <a:rPr dirty="0" err="1"/>
              <a:t>Textebene</a:t>
            </a:r>
            <a:r>
              <a:rPr dirty="0"/>
              <a:t> 4</a:t>
            </a:r>
          </a:p>
          <a:p>
            <a:pPr lvl="4"/>
            <a:r>
              <a:rPr dirty="0" err="1"/>
              <a:t>Textebene</a:t>
            </a:r>
            <a:r>
              <a:rPr dirty="0"/>
              <a:t> 5</a:t>
            </a:r>
          </a:p>
        </p:txBody>
      </p:sp>
      <p:sp>
        <p:nvSpPr>
          <p:cNvPr id="7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07418" y="6627600"/>
            <a:ext cx="139838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86CB4B4D-7CA3-9044-876B-883B54F8677D}" type="slidenum">
              <a:rPr/>
              <a:t>‹Nr.›</a:t>
            </a:fld>
            <a:endParaRPr/>
          </a:p>
        </p:txBody>
      </p:sp>
      <p:pic>
        <p:nvPicPr>
          <p:cNvPr id="8" name="image2.jpeg" descr="image2.jpe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730193" y="121112"/>
            <a:ext cx="392169" cy="39216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16. Okt. 2017  |  Towards Learning of Inverse Problems   |   Lehrstuhl für Mustererkennung (Informatik 5)"/>
          <p:cNvSpPr txBox="1"/>
          <p:nvPr/>
        </p:nvSpPr>
        <p:spPr>
          <a:xfrm>
            <a:off x="842942" y="6587083"/>
            <a:ext cx="7132320" cy="233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6799" tIns="46799" rIns="46799" bIns="46799">
            <a:spAutoFit/>
          </a:bodyPr>
          <a:lstStyle>
            <a:lvl1pPr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900">
                <a:solidFill>
                  <a:srgbClr val="969696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/>
            </a:pPr>
            <a:r>
              <a:rPr lang="de-DE" dirty="0"/>
              <a:t>17th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dirty="0"/>
              <a:t> </a:t>
            </a:r>
            <a:r>
              <a:rPr lang="de-DE" dirty="0" err="1"/>
              <a:t>July</a:t>
            </a:r>
            <a:r>
              <a:rPr dirty="0"/>
              <a:t> 201</a:t>
            </a:r>
            <a:r>
              <a:rPr lang="de-DE" dirty="0"/>
              <a:t>8</a:t>
            </a:r>
            <a:r>
              <a:rPr dirty="0"/>
              <a:t>  |  </a:t>
            </a:r>
            <a:r>
              <a:rPr lang="de-DE" sz="900" dirty="0"/>
              <a:t>Hinge Loss, Support </a:t>
            </a:r>
            <a:r>
              <a:rPr lang="de-DE" sz="900" dirty="0" err="1"/>
              <a:t>Vector</a:t>
            </a:r>
            <a:r>
              <a:rPr lang="de-DE" sz="900" dirty="0"/>
              <a:t> Machines </a:t>
            </a:r>
            <a:r>
              <a:rPr lang="de-DE" sz="900" dirty="0" err="1"/>
              <a:t>and</a:t>
            </a:r>
            <a:r>
              <a:rPr lang="de-DE" sz="900" dirty="0"/>
              <a:t> </a:t>
            </a:r>
            <a:r>
              <a:rPr lang="de-DE" sz="900" dirty="0" err="1"/>
              <a:t>the</a:t>
            </a:r>
            <a:r>
              <a:rPr lang="de-DE" sz="900" dirty="0"/>
              <a:t> Loss </a:t>
            </a:r>
            <a:r>
              <a:rPr lang="de-DE" sz="900" dirty="0" err="1"/>
              <a:t>of</a:t>
            </a:r>
            <a:r>
              <a:rPr lang="de-DE" sz="900" dirty="0"/>
              <a:t> Users</a:t>
            </a:r>
            <a:r>
              <a:rPr dirty="0"/>
              <a:t>   |   </a:t>
            </a:r>
            <a:r>
              <a:rPr dirty="0" err="1"/>
              <a:t>Lehrstuhl</a:t>
            </a:r>
            <a:r>
              <a:rPr dirty="0"/>
              <a:t> </a:t>
            </a:r>
            <a:r>
              <a:rPr dirty="0" err="1"/>
              <a:t>für</a:t>
            </a:r>
            <a:r>
              <a:rPr dirty="0"/>
              <a:t> </a:t>
            </a:r>
            <a:r>
              <a:rPr dirty="0" err="1"/>
              <a:t>Mustererkennung</a:t>
            </a:r>
            <a:r>
              <a:rPr dirty="0"/>
              <a:t> (</a:t>
            </a:r>
            <a:r>
              <a:rPr dirty="0" err="1"/>
              <a:t>Informatik</a:t>
            </a:r>
            <a:r>
              <a:rPr dirty="0"/>
              <a:t> 5)   </a:t>
            </a:r>
          </a:p>
        </p:txBody>
      </p:sp>
      <p:sp>
        <p:nvSpPr>
          <p:cNvPr id="10" name="Titeltext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Titeltext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ts val="32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539999" marR="0" indent="-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AutoNum type="arabicPeriod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1pPr>
      <a:lvl2pPr marL="0" marR="0" indent="53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2pPr>
      <a:lvl3pPr marL="0" marR="0" indent="107999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»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Tx/>
        <a:buChar char="•"/>
        <a:tabLst/>
        <a:defRPr sz="3200" b="1" i="0" u="none" strike="noStrike" cap="none" spc="0" baseline="0">
          <a:ln>
            <a:noFill/>
          </a:ln>
          <a:solidFill>
            <a:srgbClr val="003865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0374" TargetMode="External"/><Relationship Id="rId2" Type="http://schemas.openxmlformats.org/officeDocument/2006/relationships/hyperlink" Target="https://arxiv.org/abs/1807.09303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tiff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owards the Use of Known Operators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57200" algn="l"/>
                <a:tab pos="914400" algn="l"/>
                <a:tab pos="1358900" algn="l"/>
                <a:tab pos="1828800" algn="l"/>
                <a:tab pos="2273300" algn="l"/>
                <a:tab pos="2730500" algn="l"/>
                <a:tab pos="3200400" algn="l"/>
                <a:tab pos="3657600" algn="l"/>
                <a:tab pos="4102100" algn="l"/>
                <a:tab pos="4559300" algn="l"/>
                <a:tab pos="5029200" algn="l"/>
                <a:tab pos="5473700" algn="l"/>
                <a:tab pos="5943600" algn="l"/>
                <a:tab pos="6388100" algn="l"/>
                <a:tab pos="6858000" algn="l"/>
                <a:tab pos="7315200" algn="l"/>
                <a:tab pos="7759700" algn="l"/>
                <a:tab pos="8216900" algn="l"/>
                <a:tab pos="8686800" algn="l"/>
                <a:tab pos="9131300" algn="l"/>
              </a:tabLst>
              <a:defRPr sz="2000"/>
            </a:pPr>
            <a:r>
              <a:rPr lang="de-DE" sz="3200" dirty="0"/>
              <a:t>Hinge Loss, Support </a:t>
            </a:r>
            <a:r>
              <a:rPr lang="de-DE" sz="3200" dirty="0" err="1"/>
              <a:t>Vector</a:t>
            </a:r>
            <a:r>
              <a:rPr lang="de-DE" sz="3200" dirty="0"/>
              <a:t> Machines </a:t>
            </a:r>
            <a:r>
              <a:rPr lang="de-DE" sz="3200" dirty="0" err="1"/>
              <a:t>and</a:t>
            </a:r>
            <a:r>
              <a:rPr lang="de-DE" sz="3200" dirty="0"/>
              <a:t> </a:t>
            </a:r>
            <a:r>
              <a:rPr lang="de-DE" sz="3200" dirty="0" err="1"/>
              <a:t>the</a:t>
            </a:r>
            <a:r>
              <a:rPr lang="de-DE" sz="3200" dirty="0"/>
              <a:t> Loss </a:t>
            </a:r>
            <a:r>
              <a:rPr lang="de-DE" sz="3200" dirty="0" err="1"/>
              <a:t>of</a:t>
            </a:r>
            <a:r>
              <a:rPr lang="de-DE" sz="3200" dirty="0"/>
              <a:t> Users</a:t>
            </a:r>
            <a:endParaRPr sz="3200" dirty="0"/>
          </a:p>
        </p:txBody>
      </p:sp>
      <p:sp>
        <p:nvSpPr>
          <p:cNvPr id="162" name="Andreas Maier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endParaRPr lang="de-DE" dirty="0"/>
          </a:p>
          <a:p>
            <a:pPr>
              <a:lnSpc>
                <a:spcPct val="100000"/>
              </a:lnSpc>
              <a:spcBef>
                <a:spcPts val="0"/>
              </a:spcBef>
              <a:defRPr sz="1800"/>
            </a:pPr>
            <a:r>
              <a:rPr dirty="0"/>
              <a:t>Andreas Maier</a:t>
            </a:r>
            <a:r>
              <a:rPr lang="de-DE" dirty="0"/>
              <a:t>, Vincent Christlein, Tobias </a:t>
            </a:r>
            <a:r>
              <a:rPr lang="de-DE" dirty="0" err="1"/>
              <a:t>Würfl</a:t>
            </a:r>
            <a:r>
              <a:rPr lang="de-DE" dirty="0"/>
              <a:t>, Katharina </a:t>
            </a:r>
            <a:r>
              <a:rPr lang="de-DE" dirty="0" err="1"/>
              <a:t>Breininger</a:t>
            </a:r>
            <a:r>
              <a:rPr lang="de-DE" dirty="0"/>
              <a:t>, Shahab </a:t>
            </a:r>
            <a:r>
              <a:rPr lang="de-DE" dirty="0" err="1"/>
              <a:t>Zarei</a:t>
            </a: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endParaRPr dirty="0"/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rPr dirty="0" err="1"/>
              <a:t>Lehrstuhl</a:t>
            </a:r>
            <a:r>
              <a:rPr dirty="0"/>
              <a:t> </a:t>
            </a:r>
            <a:r>
              <a:rPr dirty="0" err="1"/>
              <a:t>für</a:t>
            </a:r>
            <a:r>
              <a:rPr dirty="0"/>
              <a:t> </a:t>
            </a:r>
            <a:r>
              <a:rPr dirty="0" err="1"/>
              <a:t>Mustererkennung</a:t>
            </a:r>
            <a:r>
              <a:rPr dirty="0"/>
              <a:t> (</a:t>
            </a:r>
            <a:r>
              <a:rPr dirty="0" err="1"/>
              <a:t>Informatik</a:t>
            </a:r>
            <a:r>
              <a:rPr dirty="0"/>
              <a:t> 5), </a:t>
            </a:r>
          </a:p>
          <a:p>
            <a:pPr>
              <a:lnSpc>
                <a:spcPct val="100000"/>
              </a:lnSpc>
              <a:spcBef>
                <a:spcPts val="0"/>
              </a:spcBef>
              <a:defRPr sz="1400"/>
            </a:pPr>
            <a:r>
              <a:rPr dirty="0"/>
              <a:t>Friedrich-Alexander-Universität Erlangen-</a:t>
            </a:r>
            <a:r>
              <a:rPr dirty="0" err="1"/>
              <a:t>Nürnberg</a:t>
            </a:r>
            <a:r>
              <a:rPr dirty="0"/>
              <a:t>, Germany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Support </a:t>
            </a:r>
            <a:r>
              <a:rPr lang="de-DE" sz="2800" dirty="0" err="1"/>
              <a:t>Vector</a:t>
            </a:r>
            <a:r>
              <a:rPr lang="de-DE" sz="2800" dirty="0"/>
              <a:t> Machines – </a:t>
            </a:r>
            <a:r>
              <a:rPr lang="de-DE" sz="2800" dirty="0" err="1"/>
              <a:t>Observations</a:t>
            </a:r>
            <a:endParaRPr lang="de-DE" sz="2800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Soft </a:t>
            </a:r>
            <a:r>
              <a:rPr lang="de-DE" dirty="0" err="1"/>
              <a:t>margin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machines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formulated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hinge </a:t>
            </a:r>
            <a:r>
              <a:rPr lang="de-DE" dirty="0" err="1"/>
              <a:t>loss</a:t>
            </a: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Duality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lost</a:t>
            </a:r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Integration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easy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Read </a:t>
            </a:r>
            <a:r>
              <a:rPr lang="de-DE" dirty="0" err="1"/>
              <a:t>details</a:t>
            </a:r>
            <a:r>
              <a:rPr lang="de-DE" dirty="0"/>
              <a:t> in Vincent </a:t>
            </a:r>
            <a:r>
              <a:rPr lang="de-DE" dirty="0" err="1"/>
              <a:t>Christlein‘s</a:t>
            </a:r>
            <a:r>
              <a:rPr lang="de-DE" dirty="0"/>
              <a:t> </a:t>
            </a:r>
            <a:r>
              <a:rPr lang="de-DE" dirty="0" err="1"/>
              <a:t>PhD</a:t>
            </a:r>
            <a:r>
              <a:rPr lang="de-DE" dirty="0"/>
              <a:t> Thesis [1]</a:t>
            </a: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2822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Hinge Loss, Support </a:t>
            </a:r>
            <a:r>
              <a:rPr lang="de-DE" sz="2800" dirty="0" err="1"/>
              <a:t>Vector</a:t>
            </a:r>
            <a:r>
              <a:rPr lang="de-DE" sz="2800" dirty="0"/>
              <a:t> Machines,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Loss </a:t>
            </a:r>
            <a:r>
              <a:rPr lang="de-DE" sz="2800" dirty="0" err="1"/>
              <a:t>of</a:t>
            </a:r>
            <a:r>
              <a:rPr lang="de-DE" sz="2800" dirty="0"/>
              <a:t> Users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Hinge Loss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Users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0626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[2]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12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047AC07-3CAA-E949-A1DA-234643FA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93" y="1675556"/>
            <a:ext cx="8084745" cy="278541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9822FF5-8885-B645-B9FA-E98223DD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44" y="5129193"/>
            <a:ext cx="3314700" cy="622300"/>
          </a:xfrm>
          <a:prstGeom prst="rect">
            <a:avLst/>
          </a:prstGeom>
        </p:spPr>
      </p:pic>
      <p:sp>
        <p:nvSpPr>
          <p:cNvPr id="4" name="&quot;Nein&quot;-Symbol 3">
            <a:extLst>
              <a:ext uri="{FF2B5EF4-FFF2-40B4-BE49-F238E27FC236}">
                <a16:creationId xmlns:a16="http://schemas.microsoft.com/office/drawing/2014/main" id="{725E6020-7BBE-D646-8C8B-434A8921E48B}"/>
              </a:ext>
            </a:extLst>
          </p:cNvPr>
          <p:cNvSpPr/>
          <p:nvPr/>
        </p:nvSpPr>
        <p:spPr>
          <a:xfrm>
            <a:off x="3978999" y="4876332"/>
            <a:ext cx="1149790" cy="1131683"/>
          </a:xfrm>
          <a:prstGeom prst="noSmoking">
            <a:avLst>
              <a:gd name="adj" fmla="val 12317"/>
            </a:avLst>
          </a:prstGeom>
          <a:solidFill>
            <a:srgbClr val="FF0000"/>
          </a:solidFill>
          <a:ln w="25400" cap="flat">
            <a:solidFill>
              <a:schemeClr val="tx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909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[2]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Experts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pick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The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choices</a:t>
            </a:r>
            <a:r>
              <a:rPr lang="de-DE" dirty="0"/>
              <a:t> in Frame s </a:t>
            </a:r>
            <a:r>
              <a:rPr lang="de-DE" dirty="0" err="1"/>
              <a:t>are</a:t>
            </a:r>
            <a:r>
              <a:rPr lang="de-DE" dirty="0"/>
              <a:t> sub-optimal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13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AC2093C-50FE-384F-A1D2-1D615A1B8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829" y="2277764"/>
            <a:ext cx="2425700" cy="5461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FB3385-6E09-7A4C-BC13-95F024651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716" y="3452954"/>
            <a:ext cx="4559300" cy="4953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926381E-702C-0C43-9FCF-A17CF0164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5817" y="4859415"/>
            <a:ext cx="711200" cy="330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C709686-B583-2543-87B6-C5B523CC8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30" y="4495862"/>
            <a:ext cx="1371600" cy="1016000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EFC6B013-55FA-3749-9976-E378C8B9DD9F}"/>
              </a:ext>
            </a:extLst>
          </p:cNvPr>
          <p:cNvSpPr/>
          <p:nvPr/>
        </p:nvSpPr>
        <p:spPr>
          <a:xfrm>
            <a:off x="3829930" y="4861678"/>
            <a:ext cx="950300" cy="284367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2995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[2]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Will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few</a:t>
            </a:r>
            <a:r>
              <a:rPr lang="de-DE" dirty="0"/>
              <a:t> </a:t>
            </a:r>
            <a:r>
              <a:rPr lang="de-DE" dirty="0" err="1"/>
              <a:t>parameters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Here</a:t>
            </a:r>
            <a:r>
              <a:rPr lang="de-DE" dirty="0"/>
              <a:t> Precision Learning [3]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Laplacian</a:t>
            </a:r>
            <a:r>
              <a:rPr lang="de-DE" dirty="0"/>
              <a:t> </a:t>
            </a:r>
            <a:r>
              <a:rPr lang="de-DE" dirty="0" err="1"/>
              <a:t>Pyramid</a:t>
            </a:r>
            <a:r>
              <a:rPr lang="de-DE" dirty="0"/>
              <a:t> Filter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14</a:t>
            </a:fld>
            <a:endParaRPr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21FAEF-CF43-A34B-A76D-202CA1812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82" y="3113798"/>
            <a:ext cx="7034543" cy="294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7561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[2]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Net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mimick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ideal </a:t>
            </a:r>
            <a:r>
              <a:rPr lang="de-DE" dirty="0" err="1"/>
              <a:t>image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 per </a:t>
            </a:r>
            <a:r>
              <a:rPr lang="de-DE" dirty="0" err="1"/>
              <a:t>click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15</a:t>
            </a:fld>
            <a:endParaRPr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26381E-702C-0C43-9FCF-A17CF0164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928" y="3548032"/>
            <a:ext cx="711200" cy="330200"/>
          </a:xfrm>
          <a:prstGeom prst="rect">
            <a:avLst/>
          </a:prstGeom>
        </p:spPr>
      </p:pic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EFC6B013-55FA-3749-9976-E378C8B9DD9F}"/>
              </a:ext>
            </a:extLst>
          </p:cNvPr>
          <p:cNvSpPr/>
          <p:nvPr/>
        </p:nvSpPr>
        <p:spPr>
          <a:xfrm rot="5400000">
            <a:off x="4390830" y="3933420"/>
            <a:ext cx="289395" cy="313909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9CB835C-5A69-0A4B-AE71-BE74C2F28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417" y="2228136"/>
            <a:ext cx="2349500" cy="4826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91E65D6-7608-5D45-B7D9-E9348909B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91" y="4402162"/>
            <a:ext cx="72644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7490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Constraint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Best-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loss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Hybrid </a:t>
            </a:r>
            <a:r>
              <a:rPr lang="de-DE" dirty="0" err="1"/>
              <a:t>loss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16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6D31F13-9B84-5A42-87B9-C5C3D650B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36" y="2221083"/>
            <a:ext cx="6134100" cy="762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6098D80-CE06-7B4D-907F-D40DAC7DF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486" y="3634105"/>
            <a:ext cx="3276600" cy="8509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188B05-E1B0-7D40-A29D-0ECD1EFF9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466" y="5056792"/>
            <a:ext cx="6781800" cy="889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1651F58-DA3E-1540-9480-6B2844A38F4F}"/>
              </a:ext>
            </a:extLst>
          </p:cNvPr>
          <p:cNvSpPr txBox="1"/>
          <p:nvPr/>
        </p:nvSpPr>
        <p:spPr>
          <a:xfrm>
            <a:off x="3136686" y="5945792"/>
            <a:ext cx="279820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similarities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SVM?</a:t>
            </a:r>
          </a:p>
        </p:txBody>
      </p:sp>
    </p:spTree>
    <p:extLst>
      <p:ext uri="{BB962C8B-B14F-4D97-AF65-F5344CB8AC3E}">
        <p14:creationId xmlns:p14="http://schemas.microsoft.com/office/powerpoint/2010/main" val="30500851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– </a:t>
            </a:r>
            <a:r>
              <a:rPr lang="de-DE" sz="2800" dirty="0" err="1"/>
              <a:t>Results</a:t>
            </a:r>
            <a:r>
              <a:rPr lang="de-DE" sz="2800" dirty="0"/>
              <a:t> – User1  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17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8052DA-3719-0C46-BB7B-579338F70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38"/>
          <a:stretch/>
        </p:blipFill>
        <p:spPr>
          <a:xfrm>
            <a:off x="1302556" y="2961558"/>
            <a:ext cx="4490522" cy="172646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38C0730-1D64-1141-8164-42E2F73E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35"/>
          <a:stretch/>
        </p:blipFill>
        <p:spPr>
          <a:xfrm>
            <a:off x="1302556" y="1245472"/>
            <a:ext cx="4490522" cy="17164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11E287E7-3E56-044A-8866-2D98E3FB0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8980"/>
          <a:stretch/>
        </p:blipFill>
        <p:spPr>
          <a:xfrm>
            <a:off x="1302557" y="4715013"/>
            <a:ext cx="4490521" cy="17183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7D09BD1-F8CF-284F-A3DE-AFF76BFC0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84" t="51075" r="2016" b="-2337"/>
          <a:stretch/>
        </p:blipFill>
        <p:spPr>
          <a:xfrm>
            <a:off x="5454644" y="3262517"/>
            <a:ext cx="2245261" cy="17264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09EEC4-64CC-4644-BEDD-4A5FB866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973" t="50843" r="8227" b="-825"/>
          <a:stretch/>
        </p:blipFill>
        <p:spPr>
          <a:xfrm>
            <a:off x="5454643" y="1579181"/>
            <a:ext cx="1966781" cy="16833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3777163-AED7-4A4F-94D9-23F02E74E3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84" t="50807" r="304" b="4990"/>
          <a:stretch/>
        </p:blipFill>
        <p:spPr>
          <a:xfrm>
            <a:off x="5454643" y="5015972"/>
            <a:ext cx="2322148" cy="148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25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xfrm>
            <a:off x="560172" y="848497"/>
            <a:ext cx="8340389" cy="5571217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of</a:t>
            </a:r>
            <a:r>
              <a:rPr lang="de-DE" sz="2800" dirty="0"/>
              <a:t> Users – </a:t>
            </a:r>
            <a:r>
              <a:rPr lang="de-DE" sz="2800" dirty="0" err="1"/>
              <a:t>Results</a:t>
            </a:r>
            <a:r>
              <a:rPr lang="de-DE" sz="2800" dirty="0"/>
              <a:t> – User1 </a:t>
            </a:r>
            <a:r>
              <a:rPr lang="de-DE" sz="2800" dirty="0" err="1"/>
              <a:t>vs</a:t>
            </a:r>
            <a:r>
              <a:rPr lang="de-DE" sz="2800" dirty="0"/>
              <a:t> User2  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18</a:t>
            </a:fld>
            <a:endParaRPr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3909F51-DBAD-3943-9F0C-C11B29872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5" y="1973119"/>
            <a:ext cx="4611945" cy="345895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335A65A-4A2D-6B40-82D5-EE2A89E0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2055" y="1973119"/>
            <a:ext cx="4611945" cy="345895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247CEFFB-15E0-4348-B513-67569F2535A5}"/>
              </a:ext>
            </a:extLst>
          </p:cNvPr>
          <p:cNvSpPr/>
          <p:nvPr/>
        </p:nvSpPr>
        <p:spPr>
          <a:xfrm>
            <a:off x="1629624" y="1859154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dirty="0"/>
              <a:t>User1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38AB3E7-7ED9-5C4D-9AAC-CB346382C5E4}"/>
              </a:ext>
            </a:extLst>
          </p:cNvPr>
          <p:cNvSpPr/>
          <p:nvPr/>
        </p:nvSpPr>
        <p:spPr>
          <a:xfrm>
            <a:off x="5923627" y="1813350"/>
            <a:ext cx="18288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de-DE" dirty="0"/>
              <a:t>User2</a:t>
            </a:r>
          </a:p>
        </p:txBody>
      </p:sp>
    </p:spTree>
    <p:extLst>
      <p:ext uri="{BB962C8B-B14F-4D97-AF65-F5344CB8AC3E}">
        <p14:creationId xmlns:p14="http://schemas.microsoft.com/office/powerpoint/2010/main" val="12231030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ummar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dirty="0"/>
              <a:t>Summary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Hinge Loss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Users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More </a:t>
            </a:r>
            <a:r>
              <a:rPr lang="de-DE" dirty="0" err="1"/>
              <a:t>Results</a:t>
            </a:r>
            <a:r>
              <a:rPr lang="de-DE" dirty="0"/>
              <a:t> in [2]</a:t>
            </a:r>
          </a:p>
        </p:txBody>
      </p:sp>
      <p:sp>
        <p:nvSpPr>
          <p:cNvPr id="650" name="Foliennumm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Hinge Loss, Support </a:t>
            </a:r>
            <a:r>
              <a:rPr lang="de-DE" sz="2800" dirty="0" err="1"/>
              <a:t>Vector</a:t>
            </a:r>
            <a:r>
              <a:rPr lang="de-DE" sz="2800" dirty="0"/>
              <a:t> Machines,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Loss </a:t>
            </a:r>
            <a:r>
              <a:rPr lang="de-DE" sz="2800" dirty="0" err="1"/>
              <a:t>of</a:t>
            </a:r>
            <a:r>
              <a:rPr lang="de-DE" sz="2800" dirty="0"/>
              <a:t> Users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Hinge Loss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Users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090924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ooperations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!</a:t>
            </a:r>
          </a:p>
          <a:p>
            <a:pPr marL="0" indent="0">
              <a:buSzTx/>
              <a:buNone/>
              <a:defRPr sz="2800"/>
            </a:pPr>
            <a:endParaRPr lang="de-DE" dirty="0"/>
          </a:p>
          <a:p>
            <a:pPr marL="0" indent="0">
              <a:buSzTx/>
              <a:buNone/>
              <a:defRPr sz="2800"/>
            </a:pPr>
            <a:r>
              <a:rPr lang="de-DE" sz="1800" dirty="0"/>
              <a:t>[1] Vincent Christlein. Hand-</a:t>
            </a:r>
            <a:r>
              <a:rPr lang="de-DE" sz="1800" dirty="0" err="1"/>
              <a:t>written</a:t>
            </a:r>
            <a:r>
              <a:rPr lang="de-DE" sz="1800" dirty="0"/>
              <a:t> </a:t>
            </a:r>
            <a:r>
              <a:rPr lang="de-DE" sz="1800" dirty="0" err="1"/>
              <a:t>Document</a:t>
            </a:r>
            <a:r>
              <a:rPr lang="de-DE" sz="1800" dirty="0"/>
              <a:t> Analysis </a:t>
            </a:r>
            <a:r>
              <a:rPr lang="de-DE" sz="1800" dirty="0" err="1"/>
              <a:t>with</a:t>
            </a:r>
            <a:r>
              <a:rPr lang="de-DE" sz="1800" dirty="0"/>
              <a:t> Focus on Writer </a:t>
            </a:r>
            <a:r>
              <a:rPr lang="de-DE" sz="1800" dirty="0" err="1"/>
              <a:t>Identification</a:t>
            </a:r>
            <a:r>
              <a:rPr lang="de-DE" sz="1800" dirty="0"/>
              <a:t> </a:t>
            </a:r>
            <a:r>
              <a:rPr lang="de-DE" sz="1800" dirty="0" err="1"/>
              <a:t>and</a:t>
            </a:r>
            <a:r>
              <a:rPr lang="de-DE" sz="1800" dirty="0"/>
              <a:t> Writer </a:t>
            </a:r>
            <a:r>
              <a:rPr lang="de-DE" sz="1800" dirty="0" err="1"/>
              <a:t>Retrieval</a:t>
            </a:r>
            <a:r>
              <a:rPr lang="de-DE" sz="1800" dirty="0"/>
              <a:t>. </a:t>
            </a:r>
            <a:r>
              <a:rPr lang="de-DE" sz="1800" dirty="0" err="1"/>
              <a:t>PhD</a:t>
            </a:r>
            <a:r>
              <a:rPr lang="de-DE" sz="1800" dirty="0"/>
              <a:t> Thesis. Friedrich-Alexander-University Erlangen-</a:t>
            </a:r>
            <a:r>
              <a:rPr lang="de-DE" sz="1800" dirty="0" err="1"/>
              <a:t>Nuremberg</a:t>
            </a:r>
            <a:r>
              <a:rPr lang="de-DE" sz="1800" dirty="0"/>
              <a:t>, 2018.</a:t>
            </a:r>
          </a:p>
          <a:p>
            <a:pPr marL="0" indent="0">
              <a:buSzTx/>
              <a:buNone/>
              <a:defRPr sz="2800"/>
            </a:pPr>
            <a:endParaRPr lang="de-DE" sz="1800" dirty="0"/>
          </a:p>
          <a:p>
            <a:pPr marL="0" indent="0">
              <a:buSzTx/>
              <a:buNone/>
              <a:defRPr sz="2800"/>
            </a:pPr>
            <a:r>
              <a:rPr lang="de-DE" sz="1800" dirty="0"/>
              <a:t>[2] Shahab </a:t>
            </a:r>
            <a:r>
              <a:rPr lang="de-DE" sz="1800" dirty="0" err="1"/>
              <a:t>Zarei</a:t>
            </a:r>
            <a:r>
              <a:rPr lang="de-DE" sz="1800" dirty="0"/>
              <a:t>, Bernhard </a:t>
            </a:r>
            <a:r>
              <a:rPr lang="de-DE" sz="1800" dirty="0" err="1"/>
              <a:t>Stimpel</a:t>
            </a:r>
            <a:r>
              <a:rPr lang="de-DE" sz="1800" dirty="0"/>
              <a:t>, Christopher </a:t>
            </a:r>
            <a:r>
              <a:rPr lang="de-DE" sz="1800" dirty="0" err="1"/>
              <a:t>Syben</a:t>
            </a:r>
            <a:r>
              <a:rPr lang="de-DE" sz="1800" dirty="0"/>
              <a:t>, Andreas Maier. User Loss - A </a:t>
            </a:r>
            <a:r>
              <a:rPr lang="de-DE" sz="1800" dirty="0" err="1"/>
              <a:t>Forced</a:t>
            </a:r>
            <a:r>
              <a:rPr lang="de-DE" sz="1800" dirty="0"/>
              <a:t>-Choice-</a:t>
            </a:r>
            <a:r>
              <a:rPr lang="de-DE" sz="1800" dirty="0" err="1"/>
              <a:t>Inspired</a:t>
            </a:r>
            <a:r>
              <a:rPr lang="de-DE" sz="1800" dirty="0"/>
              <a:t> Approach </a:t>
            </a:r>
            <a:r>
              <a:rPr lang="de-DE" sz="1800" dirty="0" err="1"/>
              <a:t>to</a:t>
            </a:r>
            <a:r>
              <a:rPr lang="de-DE" sz="1800" dirty="0"/>
              <a:t> Train </a:t>
            </a:r>
            <a:r>
              <a:rPr lang="de-DE" sz="1800" dirty="0" err="1"/>
              <a:t>Neural</a:t>
            </a:r>
            <a:r>
              <a:rPr lang="de-DE" sz="1800" dirty="0"/>
              <a:t> Networks </a:t>
            </a:r>
            <a:r>
              <a:rPr lang="de-DE" sz="1800" dirty="0" err="1"/>
              <a:t>directly</a:t>
            </a:r>
            <a:r>
              <a:rPr lang="de-DE" sz="1800" dirty="0"/>
              <a:t> </a:t>
            </a:r>
            <a:r>
              <a:rPr lang="de-DE" sz="1800" dirty="0" err="1"/>
              <a:t>by</a:t>
            </a:r>
            <a:r>
              <a:rPr lang="de-DE" sz="1800" dirty="0"/>
              <a:t> User Interaction. </a:t>
            </a:r>
            <a:r>
              <a:rPr lang="de-DE" sz="1800" dirty="0" err="1"/>
              <a:t>Under</a:t>
            </a:r>
            <a:r>
              <a:rPr lang="de-DE" sz="1800" dirty="0"/>
              <a:t> Review. </a:t>
            </a:r>
            <a:r>
              <a:rPr lang="de-DE" sz="1800" dirty="0">
                <a:hlinkClick r:id="rId2"/>
              </a:rPr>
              <a:t>https://arxiv.org/abs/1807.09303</a:t>
            </a:r>
            <a:endParaRPr lang="de-DE" sz="1800" dirty="0"/>
          </a:p>
          <a:p>
            <a:pPr marL="0" indent="0">
              <a:buSzTx/>
              <a:buNone/>
              <a:defRPr sz="2800"/>
            </a:pPr>
            <a:endParaRPr lang="de-DE" sz="1800" dirty="0"/>
          </a:p>
          <a:p>
            <a:pPr marL="0" indent="0">
              <a:buSzTx/>
              <a:buNone/>
              <a:defRPr sz="2800"/>
            </a:pPr>
            <a:r>
              <a:rPr lang="de-DE" sz="1800" dirty="0"/>
              <a:t>[3] Andreas Maier, Frank </a:t>
            </a:r>
            <a:r>
              <a:rPr lang="de-DE" sz="1800" dirty="0" err="1"/>
              <a:t>Schebesch</a:t>
            </a:r>
            <a:r>
              <a:rPr lang="de-DE" sz="1800" dirty="0"/>
              <a:t>, Christopher </a:t>
            </a:r>
            <a:r>
              <a:rPr lang="de-DE" sz="1800" dirty="0" err="1"/>
              <a:t>Syben</a:t>
            </a:r>
            <a:r>
              <a:rPr lang="de-DE" sz="1800" dirty="0"/>
              <a:t>, Tobias </a:t>
            </a:r>
            <a:r>
              <a:rPr lang="de-DE" sz="1800" dirty="0" err="1"/>
              <a:t>Würfl</a:t>
            </a:r>
            <a:r>
              <a:rPr lang="de-DE" sz="1800" dirty="0"/>
              <a:t>, Stefan Steidl, Jang-Hwan Choi, Rebecca Fahrig. Precision Learning: </a:t>
            </a:r>
            <a:r>
              <a:rPr lang="de-DE" sz="1800" dirty="0" err="1"/>
              <a:t>Towards</a:t>
            </a:r>
            <a:r>
              <a:rPr lang="de-DE" sz="1800" dirty="0"/>
              <a:t> </a:t>
            </a:r>
            <a:r>
              <a:rPr lang="de-DE" sz="1800" dirty="0" err="1"/>
              <a:t>Use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Known</a:t>
            </a:r>
            <a:r>
              <a:rPr lang="de-DE" sz="1800" dirty="0"/>
              <a:t> Operators in </a:t>
            </a:r>
            <a:r>
              <a:rPr lang="de-DE" sz="1800" dirty="0" err="1"/>
              <a:t>Neural</a:t>
            </a:r>
            <a:r>
              <a:rPr lang="de-DE" sz="1800" dirty="0"/>
              <a:t> Networks. International Conference on Pattern Recognition ICPR 2018 (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appear</a:t>
            </a:r>
            <a:r>
              <a:rPr lang="de-DE" sz="1800" dirty="0"/>
              <a:t>). </a:t>
            </a:r>
            <a:r>
              <a:rPr lang="de-DE" sz="1800" dirty="0">
                <a:hlinkClick r:id="rId3"/>
              </a:rPr>
              <a:t>https://arxiv.org/abs/1712.00374</a:t>
            </a:r>
            <a:endParaRPr lang="de-DE" sz="1800" dirty="0"/>
          </a:p>
          <a:p>
            <a:pPr marL="0" indent="0">
              <a:buSzTx/>
              <a:buNone/>
              <a:defRPr sz="2800"/>
            </a:pPr>
            <a:endParaRPr lang="de-DE" sz="1800" dirty="0"/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0" indent="0">
              <a:buSzTx/>
              <a:buNone/>
              <a:defRPr sz="1800"/>
            </a:pP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Loss </a:t>
            </a:r>
            <a:r>
              <a:rPr lang="de-DE" sz="2800" dirty="0" err="1"/>
              <a:t>Function</a:t>
            </a:r>
            <a:endParaRPr lang="de-DE" sz="2800" dirty="0"/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Tells a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merit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3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494E32-D182-3247-96DE-334CF14F0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59" y="2611755"/>
            <a:ext cx="3073400" cy="20447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BEB11FE-565E-E147-B57F-5A84E0180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60" y="2611755"/>
            <a:ext cx="2197100" cy="6604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9873FCB-2BAD-BB4B-8A70-528BEC309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5496" y="4767844"/>
            <a:ext cx="678126" cy="419792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784B7D1-F69F-8F45-84C0-FE52853F8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676" y="3315729"/>
            <a:ext cx="3022600" cy="8509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1100ABC0-FBBA-CC45-BFA7-C0A3B08A8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4664" y="4189988"/>
            <a:ext cx="22098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87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Hinge Loss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Accepts</a:t>
            </a:r>
            <a:r>
              <a:rPr lang="de-DE" dirty="0"/>
              <a:t> </a:t>
            </a:r>
            <a:r>
              <a:rPr lang="de-DE" dirty="0" err="1"/>
              <a:t>correct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equally</a:t>
            </a: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Punishes</a:t>
            </a:r>
            <a:r>
              <a:rPr lang="de-DE" dirty="0"/>
              <a:t> </a:t>
            </a:r>
            <a:r>
              <a:rPr lang="de-DE" dirty="0" err="1"/>
              <a:t>misclassification</a:t>
            </a:r>
            <a:r>
              <a:rPr lang="de-DE" dirty="0"/>
              <a:t> in a linear </a:t>
            </a:r>
            <a:r>
              <a:rPr lang="de-DE" dirty="0" err="1"/>
              <a:t>fashion</a:t>
            </a: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4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1E8C257-3E15-B942-80C6-1C70FDDAC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207" y="1364935"/>
            <a:ext cx="4495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57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Hinge Loss, Support </a:t>
            </a:r>
            <a:r>
              <a:rPr lang="de-DE" sz="2800" dirty="0" err="1"/>
              <a:t>Vector</a:t>
            </a:r>
            <a:r>
              <a:rPr lang="de-DE" sz="2800" dirty="0"/>
              <a:t> Machines, </a:t>
            </a:r>
            <a:r>
              <a:rPr lang="de-DE" sz="2800" dirty="0" err="1"/>
              <a:t>and</a:t>
            </a:r>
            <a:r>
              <a:rPr lang="de-DE" sz="2800" dirty="0"/>
              <a:t> </a:t>
            </a:r>
            <a:r>
              <a:rPr lang="de-DE" sz="2800" dirty="0" err="1"/>
              <a:t>the</a:t>
            </a:r>
            <a:r>
              <a:rPr lang="de-DE" sz="2800" dirty="0"/>
              <a:t> Loss </a:t>
            </a:r>
            <a:r>
              <a:rPr lang="de-DE" sz="2800" dirty="0" err="1"/>
              <a:t>of</a:t>
            </a:r>
            <a:r>
              <a:rPr lang="de-DE" sz="2800" dirty="0"/>
              <a:t> Users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Hinge Loss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Support </a:t>
            </a:r>
            <a:r>
              <a:rPr lang="de-DE" dirty="0" err="1"/>
              <a:t>Vector</a:t>
            </a:r>
            <a:r>
              <a:rPr lang="de-DE" dirty="0"/>
              <a:t> Machines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/>
              <a:t>Loss </a:t>
            </a:r>
            <a:r>
              <a:rPr lang="de-DE" dirty="0" err="1"/>
              <a:t>of</a:t>
            </a:r>
            <a:r>
              <a:rPr lang="de-DE" dirty="0"/>
              <a:t> Users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dirty="0"/>
              <a:t>Outlook</a:t>
            </a:r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07040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Support </a:t>
            </a:r>
            <a:r>
              <a:rPr lang="de-DE" sz="2800" dirty="0" err="1"/>
              <a:t>Vector</a:t>
            </a:r>
            <a:r>
              <a:rPr lang="de-DE" sz="2800" dirty="0"/>
              <a:t> Machines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6</a:t>
            </a:fld>
            <a:endParaRPr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EA9491A-10F0-CB47-948C-1AA54F41F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66" y="1665460"/>
            <a:ext cx="3937000" cy="35814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BD3DED-AC07-F941-B003-4B918EF1D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63" y="2034984"/>
            <a:ext cx="1625600" cy="4699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0EF23AD-00BC-6D49-81E6-ED89B1EA1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432" y="2712770"/>
            <a:ext cx="30099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420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Support </a:t>
            </a:r>
            <a:r>
              <a:rPr lang="de-DE" sz="2800" dirty="0" err="1"/>
              <a:t>Vector</a:t>
            </a:r>
            <a:r>
              <a:rPr lang="de-DE" sz="2800" dirty="0"/>
              <a:t> Machines – Hard Margin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Lagrangian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Karush</a:t>
            </a:r>
            <a:r>
              <a:rPr lang="de-DE" dirty="0"/>
              <a:t>-Kuhn-Tucker </a:t>
            </a:r>
            <a:r>
              <a:rPr lang="de-DE" dirty="0" err="1"/>
              <a:t>conditions</a:t>
            </a:r>
            <a:r>
              <a:rPr lang="de-DE" dirty="0"/>
              <a:t>:</a:t>
            </a: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7</a:t>
            </a:fld>
            <a:endParaRPr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0EF23AD-00BC-6D49-81E6-ED89B1EA1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416" y="1590141"/>
            <a:ext cx="3009900" cy="1016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14B2D6A-C0A8-5741-B597-63E5D5D2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072" y="3347785"/>
            <a:ext cx="4762500" cy="10922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541302D-CF39-B04B-BF85-2FF4AF121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076" y="5105429"/>
            <a:ext cx="2705100" cy="1143000"/>
          </a:xfrm>
          <a:prstGeom prst="rect">
            <a:avLst/>
          </a:prstGeom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F999B0E-DC20-994D-899D-5714DCFB3E01}"/>
              </a:ext>
            </a:extLst>
          </p:cNvPr>
          <p:cNvSpPr/>
          <p:nvPr/>
        </p:nvSpPr>
        <p:spPr>
          <a:xfrm>
            <a:off x="3225416" y="5830432"/>
            <a:ext cx="2758925" cy="4179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5B8ACCE-066F-EB46-9624-66C0A226369B}"/>
              </a:ext>
            </a:extLst>
          </p:cNvPr>
          <p:cNvSpPr txBox="1"/>
          <p:nvPr/>
        </p:nvSpPr>
        <p:spPr>
          <a:xfrm>
            <a:off x="6165245" y="5854765"/>
            <a:ext cx="283667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Complementary</a:t>
            </a: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de-DE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Slackness</a:t>
            </a:r>
            <a:endParaRPr kumimoji="0" lang="de-DE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37354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Support </a:t>
            </a:r>
            <a:r>
              <a:rPr lang="de-DE" sz="2800" dirty="0" err="1"/>
              <a:t>Vector</a:t>
            </a:r>
            <a:r>
              <a:rPr lang="de-DE" sz="2800" dirty="0"/>
              <a:t> Machines – Hard Margin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formulation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complementary</a:t>
            </a:r>
            <a:r>
              <a:rPr lang="de-DE" dirty="0"/>
              <a:t> </a:t>
            </a:r>
            <a:r>
              <a:rPr lang="de-DE" dirty="0" err="1"/>
              <a:t>slackness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8</a:t>
            </a:fld>
            <a:endParaRPr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14B2D6A-C0A8-5741-B597-63E5D5D20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116" y="1437504"/>
            <a:ext cx="4762500" cy="10922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26685F5-BE34-6A49-B41D-FE89C7E0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016" y="3303950"/>
            <a:ext cx="4838700" cy="10287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67F5092-7EA7-CD43-AE68-C64607F0A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366" y="4823732"/>
            <a:ext cx="5334000" cy="1104900"/>
          </a:xfrm>
          <a:prstGeom prst="rect">
            <a:avLst/>
          </a:prstGeom>
        </p:spPr>
      </p:pic>
      <p:sp>
        <p:nvSpPr>
          <p:cNvPr id="11" name="Abgerundetes Rechteck 10">
            <a:extLst>
              <a:ext uri="{FF2B5EF4-FFF2-40B4-BE49-F238E27FC236}">
                <a16:creationId xmlns:a16="http://schemas.microsoft.com/office/drawing/2014/main" id="{27B26B88-3813-CF4A-958E-14039BC84031}"/>
              </a:ext>
            </a:extLst>
          </p:cNvPr>
          <p:cNvSpPr/>
          <p:nvPr/>
        </p:nvSpPr>
        <p:spPr>
          <a:xfrm>
            <a:off x="4818826" y="5051834"/>
            <a:ext cx="2478267" cy="417997"/>
          </a:xfrm>
          <a:prstGeom prst="round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EBF7741-4901-2E4E-AE29-D9EA76D61692}"/>
              </a:ext>
            </a:extLst>
          </p:cNvPr>
          <p:cNvSpPr txBox="1"/>
          <p:nvPr/>
        </p:nvSpPr>
        <p:spPr>
          <a:xfrm>
            <a:off x="7397366" y="5061170"/>
            <a:ext cx="131061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Hinge Loss!</a:t>
            </a:r>
          </a:p>
        </p:txBody>
      </p:sp>
    </p:spTree>
    <p:extLst>
      <p:ext uri="{BB962C8B-B14F-4D97-AF65-F5344CB8AC3E}">
        <p14:creationId xmlns:p14="http://schemas.microsoft.com/office/powerpoint/2010/main" val="6304424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owards the Use of Known Operator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2800"/>
            </a:pPr>
            <a:r>
              <a:rPr lang="de-DE" sz="2800" dirty="0"/>
              <a:t>Support </a:t>
            </a:r>
            <a:r>
              <a:rPr lang="de-DE" sz="2800" dirty="0" err="1"/>
              <a:t>Vector</a:t>
            </a:r>
            <a:r>
              <a:rPr lang="de-DE" sz="2800" dirty="0"/>
              <a:t> Machines – Soft Margin</a:t>
            </a:r>
          </a:p>
          <a:p>
            <a:pPr marL="0" indent="0">
              <a:buSzTx/>
              <a:buNone/>
              <a:defRPr sz="2800"/>
            </a:pPr>
            <a:endParaRPr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Choose</a:t>
            </a:r>
            <a:r>
              <a:rPr lang="de-DE" dirty="0"/>
              <a:t> </a:t>
            </a:r>
            <a:r>
              <a:rPr lang="de-DE" dirty="0" err="1"/>
              <a:t>slack</a:t>
            </a:r>
            <a:r>
              <a:rPr lang="de-DE" dirty="0"/>
              <a:t> variables </a:t>
            </a:r>
            <a:r>
              <a:rPr lang="de-DE" dirty="0" err="1"/>
              <a:t>as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0" indent="0">
              <a:buNone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Simplified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:</a:t>
            </a:r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endParaRPr lang="de-DE" dirty="0"/>
          </a:p>
          <a:p>
            <a:pPr marL="279400" indent="-279400">
              <a:buChar char="•"/>
              <a:tabLst>
                <a:tab pos="660400" algn="l"/>
              </a:tabLst>
              <a:defRPr sz="1800"/>
            </a:pPr>
            <a:r>
              <a:rPr lang="de-DE" dirty="0" err="1"/>
              <a:t>Equivalent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margin</a:t>
            </a:r>
            <a:r>
              <a:rPr lang="de-DE" dirty="0"/>
              <a:t> </a:t>
            </a:r>
            <a:r>
              <a:rPr lang="de-DE" dirty="0" err="1"/>
              <a:t>with</a:t>
            </a:r>
            <a:endParaRPr dirty="0"/>
          </a:p>
        </p:txBody>
      </p:sp>
      <p:sp>
        <p:nvSpPr>
          <p:cNvPr id="215" name="Foliennummer"/>
          <p:cNvSpPr txBox="1">
            <a:spLocks noGrp="1"/>
          </p:cNvSpPr>
          <p:nvPr>
            <p:ph type="sldNum" sz="quarter" idx="2"/>
          </p:nvPr>
        </p:nvSpPr>
        <p:spPr>
          <a:xfrm>
            <a:off x="8820255" y="662760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9</a:t>
            </a:fld>
            <a:endParaRPr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3D2A67D-0414-2C41-B9E9-49EC832E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016" y="1386941"/>
            <a:ext cx="3314700" cy="1422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13BB779-6C09-7649-8471-15B0AE144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226" y="3347785"/>
            <a:ext cx="3098800" cy="4191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FB76BBE-23E5-9B4A-97B9-2CBD692A2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103" y="4305329"/>
            <a:ext cx="4406900" cy="6985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977C7BB-8316-EA4C-9325-6E8C9124D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40" y="5681175"/>
            <a:ext cx="1117466" cy="48423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110863E-7306-E84A-B29A-0E1EECA519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604" y="5426205"/>
            <a:ext cx="4948354" cy="102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829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master">
  <a:themeElements>
    <a:clrScheme name="Titelfolien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itelfolienmas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elfolien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itelfolienmaster">
  <a:themeElements>
    <a:clrScheme name="Titelfolienmas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itelfolienmas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itelfolienmas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</Words>
  <Application>Microsoft Macintosh PowerPoint</Application>
  <PresentationFormat>Bildschirmpräsentation (4:3)</PresentationFormat>
  <Paragraphs>226</Paragraphs>
  <Slides>20</Slides>
  <Notes>1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Lucida Grande</vt:lpstr>
      <vt:lpstr>Times New Roman</vt:lpstr>
      <vt:lpstr>Titelfolienmaster</vt:lpstr>
      <vt:lpstr>Hinge Loss, Support Vector Machines and the Loss of Users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Precision Learning - A unified framework for deep learning and traditional signal processing</dc:title>
  <cp:lastModifiedBy>Microsoft Office-Benutzer</cp:lastModifiedBy>
  <cp:revision>169</cp:revision>
  <dcterms:modified xsi:type="dcterms:W3CDTF">2018-08-10T04:02:00Z</dcterms:modified>
</cp:coreProperties>
</file>